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62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中等深淺樣式 3 - 輔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3012" y="1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7CF11-8CA5-4902-B818-BE941381A51C}" type="datetimeFigureOut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4D743-A241-4735-8CFE-D515C9F8C6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3933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7CF13-728C-477D-B530-C51E10A55621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02D7-721D-4CB0-8B37-7857A1C67C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5861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F10F5-7A70-4FFB-AFA4-4C94B4D2B6B7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02D7-721D-4CB0-8B37-7857A1C67C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8920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BE077-8919-4708-A8DE-73A31F4761D9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02D7-721D-4CB0-8B37-7857A1C67C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6535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AD77-7810-4C3C-A7A0-F9F8C7928FE0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02D7-721D-4CB0-8B37-7857A1C67C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2622461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83C1-0AB9-4F87-8E4F-DB8138C18417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02D7-721D-4CB0-8B37-7857A1C67C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1438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AD77-7810-4C3C-A7A0-F9F8C7928FE0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02D7-721D-4CB0-8B37-7857A1C67C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298520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6AD77-7810-4C3C-A7A0-F9F8C7928FE0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02D7-721D-4CB0-8B37-7857A1C67C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470128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5AB6-2904-4744-99F9-B047AC81AA1D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02D7-721D-4CB0-8B37-7857A1C67C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3061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17C25-12A9-4D49-9027-676A2E315250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02D7-721D-4CB0-8B37-7857A1C67C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2713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8FA4D-4BD5-40DC-BBE8-2E3E528C848A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02D7-721D-4CB0-8B37-7857A1C67C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139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E7A29-0888-4DD9-A460-3182C4FE2041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202D7-721D-4CB0-8B37-7857A1C67C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5404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6AD77-7810-4C3C-A7A0-F9F8C7928FE0}" type="datetime1">
              <a:rPr lang="zh-TW" altLang="en-US" smtClean="0"/>
              <a:t>2024/7/16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202D7-721D-4CB0-8B37-7857A1C67C6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5911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919" y="0"/>
            <a:ext cx="6868919" cy="9144000"/>
          </a:xfrm>
          <a:prstGeom prst="rect">
            <a:avLst/>
          </a:prstGeom>
        </p:spPr>
      </p:pic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A29DD2C-F5A3-4608-9E42-B9025B055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65009" y="6805265"/>
            <a:ext cx="1543051" cy="273844"/>
          </a:xfrm>
        </p:spPr>
        <p:txBody>
          <a:bodyPr/>
          <a:lstStyle/>
          <a:p>
            <a:fld id="{154202D7-721D-4CB0-8B37-7857A1C67C66}" type="slidenum">
              <a:rPr lang="zh-TW" altLang="en-US" sz="825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fld>
            <a:endParaRPr lang="zh-TW" altLang="en-US" sz="825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2106E018-666B-443A-B97B-4113F12AE8DD}"/>
              </a:ext>
            </a:extLst>
          </p:cNvPr>
          <p:cNvCxnSpPr>
            <a:cxnSpLocks/>
          </p:cNvCxnSpPr>
          <p:nvPr/>
        </p:nvCxnSpPr>
        <p:spPr>
          <a:xfrm>
            <a:off x="241669" y="915988"/>
            <a:ext cx="6493669" cy="0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" name="文字方塊 2">
            <a:extLst>
              <a:ext uri="{FF2B5EF4-FFF2-40B4-BE49-F238E27FC236}">
                <a16:creationId xmlns:a16="http://schemas.microsoft.com/office/drawing/2014/main" id="{1A154B9E-F2F5-4008-B53D-3B858D4F9019}"/>
              </a:ext>
            </a:extLst>
          </p:cNvPr>
          <p:cNvSpPr txBox="1"/>
          <p:nvPr/>
        </p:nvSpPr>
        <p:spPr>
          <a:xfrm>
            <a:off x="2430966" y="292297"/>
            <a:ext cx="4014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113</a:t>
            </a:r>
            <a:r>
              <a:rPr lang="zh-TW" altLang="zh-TW" sz="24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年度教職員工諮商資訊</a:t>
            </a:r>
            <a:endParaRPr lang="zh-TW" altLang="zh-TW" sz="2400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78059C15-CCA4-43DF-A39D-6D1CE3D5D543}"/>
              </a:ext>
            </a:extLst>
          </p:cNvPr>
          <p:cNvSpPr txBox="1"/>
          <p:nvPr/>
        </p:nvSpPr>
        <p:spPr>
          <a:xfrm>
            <a:off x="1767272" y="1295935"/>
            <a:ext cx="3886396" cy="7986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900"/>
              </a:lnSpc>
            </a:pPr>
            <a:r>
              <a:rPr lang="zh-TW" altLang="en-US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適用對象</a:t>
            </a:r>
            <a:r>
              <a:rPr lang="en-US" altLang="zh-TW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:</a:t>
            </a:r>
            <a:r>
              <a:rPr lang="zh-TW" altLang="en-US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現職本校專任教職員工</a:t>
            </a:r>
            <a:endParaRPr lang="en-US" altLang="zh-TW" sz="20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>
              <a:lnSpc>
                <a:spcPts val="2900"/>
              </a:lnSpc>
            </a:pPr>
            <a:r>
              <a:rPr lang="zh-TW" altLang="en-US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                </a:t>
            </a:r>
            <a:r>
              <a:rPr lang="en-US" altLang="zh-TW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(</a:t>
            </a:r>
            <a:r>
              <a:rPr lang="zh-TW" altLang="zh-TW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含專任專案工作人員</a:t>
            </a:r>
            <a:r>
              <a:rPr lang="en-US" altLang="zh-TW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)</a:t>
            </a:r>
            <a:endParaRPr lang="zh-TW" altLang="en-US" sz="28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F73F503B-E598-4E75-A599-FD0AFE6D53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494" y="1104939"/>
            <a:ext cx="1097536" cy="1165143"/>
          </a:xfrm>
          <a:prstGeom prst="rect">
            <a:avLst/>
          </a:prstGeom>
        </p:spPr>
      </p:pic>
      <p:sp>
        <p:nvSpPr>
          <p:cNvPr id="17" name="文字方塊 16">
            <a:extLst>
              <a:ext uri="{FF2B5EF4-FFF2-40B4-BE49-F238E27FC236}">
                <a16:creationId xmlns:a16="http://schemas.microsoft.com/office/drawing/2014/main" id="{49ABD37E-180F-444A-ADCA-814C94B1FD69}"/>
              </a:ext>
            </a:extLst>
          </p:cNvPr>
          <p:cNvSpPr txBox="1"/>
          <p:nvPr/>
        </p:nvSpPr>
        <p:spPr>
          <a:xfrm>
            <a:off x="1708212" y="2513400"/>
            <a:ext cx="48933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次數</a:t>
            </a:r>
            <a:r>
              <a:rPr lang="en-US" altLang="zh-TW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:</a:t>
            </a:r>
            <a:r>
              <a:rPr lang="zh-TW" altLang="en-US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每人每年補助最高</a:t>
            </a:r>
            <a:r>
              <a:rPr lang="en-US" altLang="zh-TW" sz="2000" b="1" dirty="0">
                <a:solidFill>
                  <a:srgbClr val="FF0000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6</a:t>
            </a:r>
            <a:r>
              <a:rPr lang="zh-TW" altLang="en-US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小時之諮商費用</a:t>
            </a:r>
            <a:r>
              <a:rPr lang="en-US" altLang="zh-TW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;</a:t>
            </a:r>
          </a:p>
          <a:p>
            <a:pPr algn="just"/>
            <a:r>
              <a:rPr lang="zh-TW" altLang="en-US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第</a:t>
            </a:r>
            <a:r>
              <a:rPr lang="en-US" altLang="zh-TW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7</a:t>
            </a:r>
            <a:r>
              <a:rPr lang="zh-TW" altLang="en-US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小時以上之費用或年度經費已用罄，則由當事人自行負擔。</a:t>
            </a:r>
            <a:r>
              <a:rPr lang="en-US" altLang="zh-TW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(</a:t>
            </a:r>
            <a:r>
              <a:rPr lang="zh-TW" altLang="en-US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每次申請以</a:t>
            </a:r>
            <a:r>
              <a:rPr lang="en-US" altLang="zh-TW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r>
            <a:r>
              <a:rPr lang="zh-TW" altLang="en-US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小時為上限</a:t>
            </a:r>
            <a:r>
              <a:rPr lang="en-US" altLang="zh-TW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)</a:t>
            </a:r>
          </a:p>
        </p:txBody>
      </p:sp>
      <p:pic>
        <p:nvPicPr>
          <p:cNvPr id="25" name="圖片 24">
            <a:extLst>
              <a:ext uri="{FF2B5EF4-FFF2-40B4-BE49-F238E27FC236}">
                <a16:creationId xmlns:a16="http://schemas.microsoft.com/office/drawing/2014/main" id="{8A56AE3F-4890-49CC-93EA-DC80B3915A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52" y="2563210"/>
            <a:ext cx="1138993" cy="1138993"/>
          </a:xfrm>
          <a:prstGeom prst="rect">
            <a:avLst/>
          </a:prstGeom>
        </p:spPr>
      </p:pic>
      <p:sp>
        <p:nvSpPr>
          <p:cNvPr id="29" name="矩形: 圓角 28">
            <a:extLst>
              <a:ext uri="{FF2B5EF4-FFF2-40B4-BE49-F238E27FC236}">
                <a16:creationId xmlns:a16="http://schemas.microsoft.com/office/drawing/2014/main" id="{674B0CE2-E7B8-4572-8C41-1F4FE655DC36}"/>
              </a:ext>
            </a:extLst>
          </p:cNvPr>
          <p:cNvSpPr/>
          <p:nvPr/>
        </p:nvSpPr>
        <p:spPr>
          <a:xfrm>
            <a:off x="301083" y="312234"/>
            <a:ext cx="1817649" cy="501804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051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   </a:t>
            </a:r>
            <a:r>
              <a:rPr lang="en-US" altLang="zh-TW" sz="825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EAP</a:t>
            </a:r>
            <a:r>
              <a:rPr lang="zh-TW" altLang="en-US" sz="825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員工協助方案  </a:t>
            </a:r>
            <a:endParaRPr lang="en-US" altLang="zh-TW" sz="825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algn="ctr"/>
            <a:r>
              <a:rPr lang="zh-TW" altLang="en-US" sz="825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    諮商申請資訊</a:t>
            </a:r>
          </a:p>
        </p:txBody>
      </p:sp>
      <p:pic>
        <p:nvPicPr>
          <p:cNvPr id="30" name="圖片 29">
            <a:extLst>
              <a:ext uri="{FF2B5EF4-FFF2-40B4-BE49-F238E27FC236}">
                <a16:creationId xmlns:a16="http://schemas.microsoft.com/office/drawing/2014/main" id="{8E8F17DA-5DFB-4BCC-AE7C-FF6DDFABFD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0114" y="379140"/>
            <a:ext cx="407984" cy="346753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DE5C4834-6DBC-4D2E-A900-5C243D8A9D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4156" y="4296149"/>
            <a:ext cx="997818" cy="1101041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5D9726CC-3BD1-492F-9F5A-C67BF92033E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82028" y="4243938"/>
            <a:ext cx="168909" cy="380113"/>
          </a:xfrm>
          <a:prstGeom prst="rect">
            <a:avLst/>
          </a:prstGeom>
        </p:spPr>
      </p:pic>
      <p:sp>
        <p:nvSpPr>
          <p:cNvPr id="14" name="文字方塊 13">
            <a:extLst>
              <a:ext uri="{FF2B5EF4-FFF2-40B4-BE49-F238E27FC236}">
                <a16:creationId xmlns:a16="http://schemas.microsoft.com/office/drawing/2014/main" id="{35C689DC-31B1-4982-A048-052F335E1D15}"/>
              </a:ext>
            </a:extLst>
          </p:cNvPr>
          <p:cNvSpPr txBox="1"/>
          <p:nvPr/>
        </p:nvSpPr>
        <p:spPr>
          <a:xfrm>
            <a:off x="1694986" y="4116346"/>
            <a:ext cx="496229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委託以下</a:t>
            </a:r>
            <a:r>
              <a:rPr lang="en-US" altLang="zh-TW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</a:t>
            </a:r>
            <a:r>
              <a:rPr lang="zh-TW" altLang="en-US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家諮商所辦理員工諮商服務</a:t>
            </a:r>
            <a:r>
              <a:rPr lang="en-US" altLang="zh-TW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:</a:t>
            </a:r>
          </a:p>
          <a:p>
            <a:pPr marL="214307" indent="-214307">
              <a:buFont typeface="Wingdings" panose="05000000000000000000" pitchFamily="2" charset="2"/>
              <a:buChar char="l"/>
            </a:pPr>
            <a:r>
              <a:rPr lang="zh-TW" altLang="en-US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財團法人張老師基金會高雄分事務所</a:t>
            </a:r>
            <a:endParaRPr lang="en-US" altLang="zh-TW" sz="20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r>
              <a:rPr lang="zh-TW" altLang="en-US" sz="1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（高雄市中山二路</a:t>
            </a:r>
            <a:r>
              <a:rPr lang="en-US" altLang="zh-TW" sz="1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412</a:t>
            </a:r>
            <a:r>
              <a:rPr lang="zh-TW" altLang="en-US" sz="1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號</a:t>
            </a:r>
            <a:r>
              <a:rPr lang="en-US" altLang="zh-TW" sz="1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</a:t>
            </a:r>
            <a:r>
              <a:rPr lang="zh-TW" altLang="en-US" sz="1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樓</a:t>
            </a:r>
            <a:r>
              <a:rPr lang="en-US" altLang="zh-TW" sz="1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07-3333221</a:t>
            </a:r>
            <a:r>
              <a:rPr lang="zh-TW" altLang="en-US" sz="1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分機</a:t>
            </a:r>
            <a:r>
              <a:rPr lang="en-US" altLang="zh-TW" sz="1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218</a:t>
            </a:r>
            <a:r>
              <a:rPr lang="zh-TW" altLang="en-US" sz="1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）</a:t>
            </a:r>
            <a:endParaRPr lang="en-US" altLang="zh-TW" sz="16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pPr marL="214307" indent="-214307">
              <a:buFont typeface="Wingdings" panose="05000000000000000000" pitchFamily="2" charset="2"/>
              <a:buChar char="l"/>
            </a:pPr>
            <a:r>
              <a:rPr lang="zh-TW" altLang="en-US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糖心理諮商所</a:t>
            </a:r>
          </a:p>
          <a:p>
            <a:r>
              <a:rPr lang="en-US" altLang="zh-TW" sz="1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(</a:t>
            </a:r>
            <a:r>
              <a:rPr lang="zh-TW" altLang="en-US" sz="1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高雄市左營區大順一路</a:t>
            </a:r>
            <a:r>
              <a:rPr lang="en-US" altLang="zh-TW" sz="1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268</a:t>
            </a:r>
            <a:r>
              <a:rPr lang="zh-TW" altLang="en-US" sz="1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號</a:t>
            </a:r>
            <a:r>
              <a:rPr lang="en-US" altLang="zh-TW" sz="16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)</a:t>
            </a:r>
          </a:p>
        </p:txBody>
      </p:sp>
      <p:pic>
        <p:nvPicPr>
          <p:cNvPr id="15" name="圖片 14">
            <a:extLst>
              <a:ext uri="{FF2B5EF4-FFF2-40B4-BE49-F238E27FC236}">
                <a16:creationId xmlns:a16="http://schemas.microsoft.com/office/drawing/2014/main" id="{8242E745-BE8F-4B14-9B1C-BF1E9113C28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685" y="6371585"/>
            <a:ext cx="1144339" cy="1144339"/>
          </a:xfrm>
          <a:prstGeom prst="rect">
            <a:avLst/>
          </a:prstGeom>
        </p:spPr>
      </p:pic>
      <p:sp>
        <p:nvSpPr>
          <p:cNvPr id="16" name="文字方塊 15">
            <a:extLst>
              <a:ext uri="{FF2B5EF4-FFF2-40B4-BE49-F238E27FC236}">
                <a16:creationId xmlns:a16="http://schemas.microsoft.com/office/drawing/2014/main" id="{33E27C48-3F83-4ACD-ACF8-DBAC04882290}"/>
              </a:ext>
            </a:extLst>
          </p:cNvPr>
          <p:cNvSpPr txBox="1"/>
          <p:nvPr/>
        </p:nvSpPr>
        <p:spPr>
          <a:xfrm>
            <a:off x="1511963" y="5830279"/>
            <a:ext cx="52568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申請方式</a:t>
            </a:r>
            <a:r>
              <a:rPr lang="en-US" altLang="zh-TW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/</a:t>
            </a:r>
            <a:r>
              <a:rPr lang="zh-TW" altLang="en-US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流程</a:t>
            </a:r>
            <a:r>
              <a:rPr lang="en-US" altLang="zh-TW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:</a:t>
            </a:r>
          </a:p>
          <a:p>
            <a:r>
              <a:rPr lang="en-US" altLang="zh-TW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1.</a:t>
            </a:r>
            <a:r>
              <a:rPr lang="zh-TW" altLang="en-US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同仁填寫諮詢服務申請表後傳至人事室承辦人信箱</a:t>
            </a:r>
            <a:r>
              <a:rPr lang="en-US" altLang="zh-TW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(lsm@nkust.edu.tw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分機</a:t>
            </a:r>
            <a:r>
              <a:rPr lang="en-US" altLang="zh-TW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12057)</a:t>
            </a:r>
            <a:r>
              <a:rPr lang="zh-TW" altLang="en-US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。</a:t>
            </a:r>
          </a:p>
          <a:p>
            <a:r>
              <a:rPr lang="en-US" altLang="zh-TW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2.</a:t>
            </a:r>
            <a:r>
              <a:rPr lang="zh-TW" altLang="en-US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人事室會先與同仁擇定諮商所聯繫。</a:t>
            </a:r>
          </a:p>
          <a:p>
            <a:r>
              <a:rPr lang="en-US" altLang="zh-TW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3.</a:t>
            </a:r>
            <a:r>
              <a:rPr lang="zh-TW" altLang="en-US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再通知同仁與心理諮商所約定諮商時間並攜帶教職員證前往。</a:t>
            </a:r>
            <a:endParaRPr lang="en-US" altLang="zh-TW" sz="2000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  <a:p>
            <a:r>
              <a:rPr lang="en-US" altLang="zh-TW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4.</a:t>
            </a:r>
            <a:r>
              <a:rPr lang="zh-TW" altLang="zh-TW" sz="2000" b="1" dirty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每次申請皆須填寫申請單。</a:t>
            </a:r>
            <a:endParaRPr lang="zh-TW" altLang="en-US" b="1" dirty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0668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495</TotalTime>
  <Words>184</Words>
  <Application>Microsoft Office PowerPoint</Application>
  <PresentationFormat>如螢幕大小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Microsoft JhengHei UI</vt:lpstr>
      <vt:lpstr>新細明體</vt:lpstr>
      <vt:lpstr>標楷體</vt:lpstr>
      <vt:lpstr>Arial</vt:lpstr>
      <vt:lpstr>Calibri</vt:lpstr>
      <vt:lpstr>Calibri Light</vt:lpstr>
      <vt:lpstr>Wingdings</vt:lpstr>
      <vt:lpstr>Office 佈景主題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superuser</cp:lastModifiedBy>
  <cp:revision>43</cp:revision>
  <dcterms:created xsi:type="dcterms:W3CDTF">2019-03-05T02:54:44Z</dcterms:created>
  <dcterms:modified xsi:type="dcterms:W3CDTF">2024-07-16T08:41:22Z</dcterms:modified>
</cp:coreProperties>
</file>